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4" r:id="rId4"/>
    <p:sldId id="258" r:id="rId5"/>
    <p:sldId id="259" r:id="rId6"/>
    <p:sldId id="260" r:id="rId7"/>
    <p:sldId id="261" r:id="rId8"/>
    <p:sldId id="262" r:id="rId9"/>
    <p:sldId id="263" r:id="rId10"/>
    <p:sldId id="265" r:id="rId11"/>
    <p:sldId id="267" r:id="rId12"/>
    <p:sldId id="266"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5/15/2018</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5/15/2018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5/15/2018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5/15/2018</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5/15/2018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5/15/2018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5/15/2018</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5/15/2018</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5/15/2018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5/15/2018</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Introduction to Horror Writing</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400263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Narrative structure</a:t>
            </a:r>
            <a:endParaRPr lang="en-US" dirty="0"/>
          </a:p>
        </p:txBody>
      </p:sp>
      <p:sp>
        <p:nvSpPr>
          <p:cNvPr id="3" name="Content Placeholder 2"/>
          <p:cNvSpPr>
            <a:spLocks noGrp="1"/>
          </p:cNvSpPr>
          <p:nvPr>
            <p:ph idx="1"/>
          </p:nvPr>
        </p:nvSpPr>
        <p:spPr/>
        <p:txBody>
          <a:bodyPr/>
          <a:lstStyle/>
          <a:p>
            <a:r>
              <a:rPr lang="en-US" dirty="0"/>
              <a:t>Standard Chronological Structure with beginning, middle, end (</a:t>
            </a:r>
            <a:r>
              <a:rPr lang="en-US" dirty="0">
                <a:solidFill>
                  <a:schemeClr val="accent1"/>
                </a:solidFill>
              </a:rPr>
              <a:t>Conflict, Struggle, Realization)</a:t>
            </a:r>
          </a:p>
          <a:p>
            <a:r>
              <a:rPr lang="en-US" dirty="0"/>
              <a:t>Often there is heavy </a:t>
            </a:r>
            <a:r>
              <a:rPr lang="en-US" dirty="0">
                <a:solidFill>
                  <a:schemeClr val="accent1"/>
                </a:solidFill>
              </a:rPr>
              <a:t>foreshadowing </a:t>
            </a:r>
            <a:r>
              <a:rPr lang="en-US" dirty="0"/>
              <a:t>to build tension</a:t>
            </a:r>
          </a:p>
          <a:p>
            <a:r>
              <a:rPr lang="en-US" dirty="0"/>
              <a:t>The problem the protagonist faces is caused or exacerbated by being </a:t>
            </a:r>
            <a:r>
              <a:rPr lang="en-US" dirty="0">
                <a:solidFill>
                  <a:schemeClr val="accent1"/>
                </a:solidFill>
              </a:rPr>
              <a:t>isolated, unprepared, or naive</a:t>
            </a:r>
          </a:p>
          <a:p>
            <a:r>
              <a:rPr lang="en-US" dirty="0"/>
              <a:t>The narrative is built to </a:t>
            </a:r>
            <a:r>
              <a:rPr lang="en-US" dirty="0">
                <a:solidFill>
                  <a:schemeClr val="accent1"/>
                </a:solidFill>
              </a:rPr>
              <a:t>cause tension, anxiety, and fear </a:t>
            </a:r>
            <a:r>
              <a:rPr lang="en-US" dirty="0"/>
              <a:t>in the audience</a:t>
            </a:r>
          </a:p>
          <a:p>
            <a:r>
              <a:rPr lang="en-US" dirty="0"/>
              <a:t>Story </a:t>
            </a:r>
            <a:r>
              <a:rPr lang="en-US" dirty="0">
                <a:solidFill>
                  <a:schemeClr val="accent1"/>
                </a:solidFill>
              </a:rPr>
              <a:t>plays on standard human fears</a:t>
            </a:r>
            <a:r>
              <a:rPr lang="en-US" dirty="0"/>
              <a:t>: the dark, strangers, isolation, death, violence, insanity, creepy monsters</a:t>
            </a:r>
          </a:p>
          <a:p>
            <a:endParaRPr lang="en-US" dirty="0"/>
          </a:p>
        </p:txBody>
      </p:sp>
    </p:spTree>
    <p:extLst>
      <p:ext uri="{BB962C8B-B14F-4D97-AF65-F5344CB8AC3E}">
        <p14:creationId xmlns:p14="http://schemas.microsoft.com/office/powerpoint/2010/main" val="1062981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Popular settings</a:t>
            </a:r>
            <a:endParaRPr lang="en-US" dirty="0"/>
          </a:p>
        </p:txBody>
      </p:sp>
      <p:sp>
        <p:nvSpPr>
          <p:cNvPr id="3" name="Content Placeholder 2"/>
          <p:cNvSpPr>
            <a:spLocks noGrp="1"/>
          </p:cNvSpPr>
          <p:nvPr>
            <p:ph idx="1"/>
          </p:nvPr>
        </p:nvSpPr>
        <p:spPr/>
        <p:txBody>
          <a:bodyPr/>
          <a:lstStyle/>
          <a:p>
            <a:r>
              <a:rPr lang="en-US" sz="2400" dirty="0"/>
              <a:t>Hospitals, Insane Asylums, Mental Institutions or Hotels (long hallways and lots of rooms)</a:t>
            </a:r>
          </a:p>
          <a:p>
            <a:r>
              <a:rPr lang="en-US" sz="2400" dirty="0"/>
              <a:t>Graveyard or Cemetery</a:t>
            </a:r>
          </a:p>
          <a:p>
            <a:r>
              <a:rPr lang="en-US" sz="2400" dirty="0"/>
              <a:t>Churches or Convents</a:t>
            </a:r>
          </a:p>
          <a:p>
            <a:r>
              <a:rPr lang="en-US" sz="2400" dirty="0"/>
              <a:t>Isolated communities or remote locations (cabin, abandoned mansion, haunted house, ghost town, farm field, dark woods, tunnels) – deserted places</a:t>
            </a:r>
          </a:p>
          <a:p>
            <a:r>
              <a:rPr lang="en-US" sz="2400" dirty="0"/>
              <a:t>Basements, Attics, Science Labs</a:t>
            </a:r>
          </a:p>
          <a:p>
            <a:endParaRPr lang="en-US" dirty="0"/>
          </a:p>
        </p:txBody>
      </p:sp>
    </p:spTree>
    <p:extLst>
      <p:ext uri="{BB962C8B-B14F-4D97-AF65-F5344CB8AC3E}">
        <p14:creationId xmlns:p14="http://schemas.microsoft.com/office/powerpoint/2010/main" val="3623468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Popular motifs in horror</a:t>
            </a:r>
            <a:endParaRPr lang="en-US" dirty="0"/>
          </a:p>
        </p:txBody>
      </p:sp>
      <p:sp>
        <p:nvSpPr>
          <p:cNvPr id="3" name="Content Placeholder 2"/>
          <p:cNvSpPr>
            <a:spLocks noGrp="1"/>
          </p:cNvSpPr>
          <p:nvPr>
            <p:ph idx="1"/>
          </p:nvPr>
        </p:nvSpPr>
        <p:spPr/>
        <p:txBody>
          <a:bodyPr/>
          <a:lstStyle/>
          <a:p>
            <a:r>
              <a:rPr lang="en-US" dirty="0"/>
              <a:t>Good vs. Evil</a:t>
            </a:r>
          </a:p>
          <a:p>
            <a:r>
              <a:rPr lang="en-US" dirty="0"/>
              <a:t>Religion and the Supernatural or Beyond Death</a:t>
            </a:r>
          </a:p>
          <a:p>
            <a:r>
              <a:rPr lang="en-US" dirty="0"/>
              <a:t>Nightmares, Madness, Insanity, Suicide</a:t>
            </a:r>
          </a:p>
          <a:p>
            <a:r>
              <a:rPr lang="en-US" dirty="0"/>
              <a:t>Childhood Fears and Issues</a:t>
            </a:r>
          </a:p>
          <a:p>
            <a:r>
              <a:rPr lang="en-US" dirty="0"/>
              <a:t>Revenge</a:t>
            </a:r>
          </a:p>
          <a:p>
            <a:r>
              <a:rPr lang="en-US" dirty="0"/>
              <a:t>Science gone bad</a:t>
            </a:r>
          </a:p>
          <a:p>
            <a:r>
              <a:rPr lang="en-US" dirty="0"/>
              <a:t>Murder, Death, Hate</a:t>
            </a:r>
          </a:p>
          <a:p>
            <a:r>
              <a:rPr lang="en-US" dirty="0"/>
              <a:t>Darkness, Demons, Satanic Ritual</a:t>
            </a:r>
          </a:p>
          <a:p>
            <a:endParaRPr lang="en-US" dirty="0"/>
          </a:p>
        </p:txBody>
      </p:sp>
    </p:spTree>
    <p:extLst>
      <p:ext uri="{BB962C8B-B14F-4D97-AF65-F5344CB8AC3E}">
        <p14:creationId xmlns:p14="http://schemas.microsoft.com/office/powerpoint/2010/main" val="6203801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Typical character types</a:t>
            </a:r>
            <a:endParaRPr lang="en-US" dirty="0"/>
          </a:p>
        </p:txBody>
      </p:sp>
      <p:sp>
        <p:nvSpPr>
          <p:cNvPr id="3" name="Content Placeholder 2"/>
          <p:cNvSpPr>
            <a:spLocks noGrp="1"/>
          </p:cNvSpPr>
          <p:nvPr>
            <p:ph idx="1"/>
          </p:nvPr>
        </p:nvSpPr>
        <p:spPr/>
        <p:txBody>
          <a:bodyPr/>
          <a:lstStyle/>
          <a:p>
            <a:r>
              <a:rPr lang="en-US" dirty="0"/>
              <a:t>Hero (protagonist – usually lives) – fights villain</a:t>
            </a:r>
          </a:p>
          <a:p>
            <a:r>
              <a:rPr lang="en-US" dirty="0"/>
              <a:t>Victims (protagonists – usually die) often are immoral teenagers, stupid beautiful young women</a:t>
            </a:r>
          </a:p>
          <a:p>
            <a:r>
              <a:rPr lang="en-US" dirty="0"/>
              <a:t>Villain (antagonist – evil force – aliens, vampires, creepy children, monsters, ghosts, demons, zombies, clowns, possessed toys, scary creatures)</a:t>
            </a:r>
          </a:p>
          <a:p>
            <a:r>
              <a:rPr lang="en-US" dirty="0"/>
              <a:t>Police or “Helpful” authorities – may be good or evil</a:t>
            </a:r>
          </a:p>
          <a:p>
            <a:endParaRPr lang="en-US" dirty="0"/>
          </a:p>
        </p:txBody>
      </p:sp>
    </p:spTree>
    <p:extLst>
      <p:ext uri="{BB962C8B-B14F-4D97-AF65-F5344CB8AC3E}">
        <p14:creationId xmlns:p14="http://schemas.microsoft.com/office/powerpoint/2010/main" val="26351477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Popular props/visuals</a:t>
            </a:r>
            <a:endParaRPr lang="en-US" dirty="0"/>
          </a:p>
        </p:txBody>
      </p:sp>
      <p:sp>
        <p:nvSpPr>
          <p:cNvPr id="3" name="Content Placeholder 2"/>
          <p:cNvSpPr>
            <a:spLocks noGrp="1"/>
          </p:cNvSpPr>
          <p:nvPr>
            <p:ph idx="1"/>
          </p:nvPr>
        </p:nvSpPr>
        <p:spPr/>
        <p:txBody>
          <a:bodyPr/>
          <a:lstStyle/>
          <a:p>
            <a:r>
              <a:rPr lang="en-US" dirty="0"/>
              <a:t>Dark colored clothes, costumes, settings</a:t>
            </a:r>
          </a:p>
          <a:p>
            <a:r>
              <a:rPr lang="en-US" dirty="0"/>
              <a:t>Weapons (rarely guns – usually a stabbing or cutting weapon like knives, scythes, axes, chainsaws)</a:t>
            </a:r>
          </a:p>
          <a:p>
            <a:r>
              <a:rPr lang="en-US" dirty="0"/>
              <a:t>Religious or Demonic Symbolism</a:t>
            </a:r>
          </a:p>
          <a:p>
            <a:r>
              <a:rPr lang="en-US" dirty="0"/>
              <a:t>Blood. Lots of blood.</a:t>
            </a:r>
          </a:p>
          <a:p>
            <a:r>
              <a:rPr lang="en-US" dirty="0"/>
              <a:t>Monsters (vampires, evil scientist, werewolves, zombies, possessed people, mass murderer)</a:t>
            </a:r>
          </a:p>
          <a:p>
            <a:r>
              <a:rPr lang="en-US" dirty="0"/>
              <a:t>Lots of black and red</a:t>
            </a:r>
          </a:p>
          <a:p>
            <a:r>
              <a:rPr lang="en-US" dirty="0"/>
              <a:t>Mirrors, masks, peepholes, stalking, chasing</a:t>
            </a:r>
          </a:p>
          <a:p>
            <a:r>
              <a:rPr lang="en-US" dirty="0"/>
              <a:t>Running and then tripping and falling (being chased)</a:t>
            </a:r>
          </a:p>
          <a:p>
            <a:endParaRPr lang="en-US" dirty="0"/>
          </a:p>
        </p:txBody>
      </p:sp>
    </p:spTree>
    <p:extLst>
      <p:ext uri="{BB962C8B-B14F-4D97-AF65-F5344CB8AC3E}">
        <p14:creationId xmlns:p14="http://schemas.microsoft.com/office/powerpoint/2010/main" val="38881307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849893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 oldest and strongest human emotion is fear. It is embedded in people since time began. It was fear that initiated the establishment of faith and religion. It was the fear of unknown and mysterious phenomena, which people could not explain otherwise than via impersonating a high power, which decides their fates</a:t>
            </a:r>
            <a:r>
              <a:rPr lang="en-US" dirty="0" smtClean="0"/>
              <a:t>.</a:t>
            </a:r>
          </a:p>
          <a:p>
            <a:r>
              <a:rPr lang="en-US" dirty="0" smtClean="0"/>
              <a:t> </a:t>
            </a:r>
            <a:r>
              <a:rPr lang="en-US" dirty="0"/>
              <a:t>To every unexplainable phenomenon they attributed a character, human or inhuman, which they associated with supernatural skills and invincible power. </a:t>
            </a:r>
            <a:endParaRPr lang="en-US" dirty="0" smtClean="0"/>
          </a:p>
          <a:p>
            <a:r>
              <a:rPr lang="en-US" dirty="0"/>
              <a:t>S</a:t>
            </a:r>
            <a:r>
              <a:rPr lang="en-US" dirty="0" smtClean="0"/>
              <a:t>ince </a:t>
            </a:r>
            <a:r>
              <a:rPr lang="en-US" dirty="0"/>
              <a:t>the human imagination knows no limits, a wide scale of archetypal characters have been created, such as gods, demons, ghosts, spirits, freaks, monsters or villains. Stories and legends describing their insurmountable power started to spread about them. </a:t>
            </a:r>
            <a:endParaRPr lang="en-US" dirty="0" smtClean="0"/>
          </a:p>
          <a:p>
            <a:r>
              <a:rPr lang="en-US" dirty="0" smtClean="0"/>
              <a:t>Despite </a:t>
            </a:r>
            <a:r>
              <a:rPr lang="en-US" dirty="0"/>
              <a:t>the fact by the development of science many so far incomprehensible phenomena have been explained, these archetypes and legends are still being used in literature and other branches of art. </a:t>
            </a:r>
            <a:endParaRPr lang="en-US" dirty="0" smtClean="0"/>
          </a:p>
          <a:p>
            <a:r>
              <a:rPr lang="en-US" dirty="0" smtClean="0"/>
              <a:t>Three </a:t>
            </a:r>
            <a:r>
              <a:rPr lang="en-US" dirty="0"/>
              <a:t>genres are based on fear and imagination: science fiction, fantasy and horror, which together form a so-called fantastic triangle. It is why they so often overlap and enrich themselves.</a:t>
            </a:r>
          </a:p>
        </p:txBody>
      </p:sp>
    </p:spTree>
    <p:extLst>
      <p:ext uri="{BB962C8B-B14F-4D97-AF65-F5344CB8AC3E}">
        <p14:creationId xmlns:p14="http://schemas.microsoft.com/office/powerpoint/2010/main" val="2607567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literature of horror</a:t>
            </a:r>
            <a:endParaRPr lang="en-US" dirty="0"/>
          </a:p>
        </p:txBody>
      </p:sp>
      <p:sp>
        <p:nvSpPr>
          <p:cNvPr id="3" name="Content Placeholder 2"/>
          <p:cNvSpPr>
            <a:spLocks noGrp="1"/>
          </p:cNvSpPr>
          <p:nvPr>
            <p:ph idx="1"/>
          </p:nvPr>
        </p:nvSpPr>
        <p:spPr/>
        <p:txBody>
          <a:bodyPr>
            <a:normAutofit fontScale="92500" lnSpcReduction="20000"/>
          </a:bodyPr>
          <a:lstStyle/>
          <a:p>
            <a:r>
              <a:rPr lang="en-US" dirty="0"/>
              <a:t>Unlike science fiction and fantasy, the definitions of the genre of horror do not stand on the structure of various works; </a:t>
            </a:r>
            <a:r>
              <a:rPr lang="en-US" dirty="0">
                <a:solidFill>
                  <a:schemeClr val="accent1"/>
                </a:solidFill>
              </a:rPr>
              <a:t>they rather focus on the esthetic aspect and emotions, which are evoked in the readers (fear, horror, anxiety etc.) </a:t>
            </a:r>
            <a:r>
              <a:rPr lang="en-US" dirty="0"/>
              <a:t>Based on this, horror is defined as “a genre of popular literature focused on evoking emotions of dread, fear and tension.”4 (</a:t>
            </a:r>
            <a:r>
              <a:rPr lang="en-US" dirty="0" err="1"/>
              <a:t>Mocná</a:t>
            </a:r>
            <a:r>
              <a:rPr lang="en-US" dirty="0"/>
              <a:t> - </a:t>
            </a:r>
            <a:r>
              <a:rPr lang="en-US" dirty="0" err="1"/>
              <a:t>Peterka</a:t>
            </a:r>
            <a:r>
              <a:rPr lang="en-US" dirty="0" smtClean="0"/>
              <a:t>)</a:t>
            </a:r>
          </a:p>
          <a:p>
            <a:r>
              <a:rPr lang="en-US" dirty="0" smtClean="0"/>
              <a:t> </a:t>
            </a:r>
            <a:r>
              <a:rPr lang="en-US" dirty="0"/>
              <a:t>One of the attributes of horror are some </a:t>
            </a:r>
            <a:r>
              <a:rPr lang="en-US" dirty="0">
                <a:solidFill>
                  <a:schemeClr val="accent1"/>
                </a:solidFill>
              </a:rPr>
              <a:t>typical archetypal characters: vampire, werewolf, zombie, monster, mad scientist, demon, ghost, eternal wanderer, serial killer, psychopath, bad child, possessed person, and antichrist</a:t>
            </a:r>
            <a:r>
              <a:rPr lang="en-US" dirty="0"/>
              <a:t>. The genre is characterized by dynamism, and therefore it is necessary to note that these are only just a few of the archetypes, because they keep evolving along with the genre and new archetypal characters are created perpetually. </a:t>
            </a:r>
            <a:endParaRPr lang="en-US" dirty="0" smtClean="0"/>
          </a:p>
          <a:p>
            <a:r>
              <a:rPr lang="en-US" dirty="0" smtClean="0"/>
              <a:t>Another </a:t>
            </a:r>
            <a:r>
              <a:rPr lang="en-US" dirty="0"/>
              <a:t>of the </a:t>
            </a:r>
            <a:r>
              <a:rPr lang="en-US" dirty="0" err="1"/>
              <a:t>genre‟s</a:t>
            </a:r>
            <a:r>
              <a:rPr lang="en-US" dirty="0"/>
              <a:t> dominants is </a:t>
            </a:r>
            <a:r>
              <a:rPr lang="en-US" dirty="0">
                <a:solidFill>
                  <a:schemeClr val="accent1"/>
                </a:solidFill>
              </a:rPr>
              <a:t>the environment in which the story is revolving</a:t>
            </a:r>
            <a:r>
              <a:rPr lang="en-US" dirty="0"/>
              <a:t>. First, these were places out of the modern world, such as cemetery, abandoned castle, gloomy forest, castle ruins, old house etc. Most of all, these are places intensively charged with mystery that have “their own lives”. This is also true for the modern environment that cuts its way into the modern horror. </a:t>
            </a:r>
          </a:p>
        </p:txBody>
      </p:sp>
    </p:spTree>
    <p:extLst>
      <p:ext uri="{BB962C8B-B14F-4D97-AF65-F5344CB8AC3E}">
        <p14:creationId xmlns:p14="http://schemas.microsoft.com/office/powerpoint/2010/main" val="1913839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Horror as a genre: Category #1 The Uncanny</a:t>
            </a:r>
            <a:endParaRPr lang="en-US" dirty="0"/>
          </a:p>
        </p:txBody>
      </p:sp>
      <p:sp>
        <p:nvSpPr>
          <p:cNvPr id="3" name="Content Placeholder 2"/>
          <p:cNvSpPr>
            <a:spLocks noGrp="1"/>
          </p:cNvSpPr>
          <p:nvPr>
            <p:ph idx="1"/>
          </p:nvPr>
        </p:nvSpPr>
        <p:spPr/>
        <p:txBody>
          <a:bodyPr/>
          <a:lstStyle/>
          <a:p>
            <a:r>
              <a:rPr lang="en-US" dirty="0" smtClean="0"/>
              <a:t>The </a:t>
            </a:r>
            <a:r>
              <a:rPr lang="en-US" dirty="0"/>
              <a:t>end of the story contains elements of supernatural, events that seem to be unreal, impossible or irrational, or events that follow the laws of rational but are incredible, disturbing, unusual, shocking, unexpected or unique. </a:t>
            </a:r>
            <a:endParaRPr lang="en-US" dirty="0" smtClean="0"/>
          </a:p>
          <a:p>
            <a:r>
              <a:rPr lang="en-US" dirty="0"/>
              <a:t>The viewer/reader has an opportunity to explain them in their own way. </a:t>
            </a:r>
            <a:r>
              <a:rPr lang="en-US" dirty="0">
                <a:solidFill>
                  <a:schemeClr val="accent1"/>
                </a:solidFill>
              </a:rPr>
              <a:t>Yet the laws of reality remain untouched</a:t>
            </a:r>
            <a:r>
              <a:rPr lang="en-US" dirty="0"/>
              <a:t>. Examples of this category are the following films: Taste of Fear (1961), Nightmare (1964), Psycho (1960), or films that overlap with the genre of science fiction. Extraterrestrials can be inhuman but not unnatural; they represent the boundaries of human knowledge.</a:t>
            </a:r>
          </a:p>
        </p:txBody>
      </p:sp>
    </p:spTree>
    <p:extLst>
      <p:ext uri="{BB962C8B-B14F-4D97-AF65-F5344CB8AC3E}">
        <p14:creationId xmlns:p14="http://schemas.microsoft.com/office/powerpoint/2010/main" val="96928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Horror as Genre Category #2 the marvelous horror</a:t>
            </a:r>
            <a:endParaRPr lang="en-US" dirty="0"/>
          </a:p>
        </p:txBody>
      </p:sp>
      <p:sp>
        <p:nvSpPr>
          <p:cNvPr id="3" name="Content Placeholder 2"/>
          <p:cNvSpPr>
            <a:spLocks noGrp="1"/>
          </p:cNvSpPr>
          <p:nvPr>
            <p:ph idx="1"/>
          </p:nvPr>
        </p:nvSpPr>
        <p:spPr/>
        <p:txBody>
          <a:bodyPr/>
          <a:lstStyle/>
          <a:p>
            <a:r>
              <a:rPr lang="en-US" dirty="0" smtClean="0"/>
              <a:t>Seemingly </a:t>
            </a:r>
            <a:r>
              <a:rPr lang="en-US" dirty="0"/>
              <a:t>irrational and incomprehensible phenomena can be explained only by accepting the second layer of reality – the supernatural while the story lasts. </a:t>
            </a:r>
            <a:endParaRPr lang="en-US" dirty="0" smtClean="0"/>
          </a:p>
          <a:p>
            <a:r>
              <a:rPr lang="en-US" dirty="0" smtClean="0"/>
              <a:t>To </a:t>
            </a:r>
            <a:r>
              <a:rPr lang="en-US" dirty="0"/>
              <a:t>explain the incomprehensible phenomena of the story we must accept “</a:t>
            </a:r>
            <a:r>
              <a:rPr lang="en-US" dirty="0">
                <a:solidFill>
                  <a:schemeClr val="accent1"/>
                </a:solidFill>
              </a:rPr>
              <a:t>the new laws of nature</a:t>
            </a:r>
            <a:r>
              <a:rPr lang="en-US" dirty="0"/>
              <a:t>”. </a:t>
            </a:r>
            <a:endParaRPr lang="en-US" dirty="0" smtClean="0"/>
          </a:p>
          <a:p>
            <a:r>
              <a:rPr lang="en-US" dirty="0" smtClean="0"/>
              <a:t>Films </a:t>
            </a:r>
            <a:r>
              <a:rPr lang="en-US" dirty="0"/>
              <a:t>of vampires, werewolves, living dead, demons </a:t>
            </a:r>
            <a:r>
              <a:rPr lang="en-US" dirty="0" smtClean="0"/>
              <a:t>etc. </a:t>
            </a:r>
            <a:r>
              <a:rPr lang="en-US" dirty="0"/>
              <a:t>represent this category. </a:t>
            </a:r>
          </a:p>
        </p:txBody>
      </p:sp>
    </p:spTree>
    <p:extLst>
      <p:ext uri="{BB962C8B-B14F-4D97-AF65-F5344CB8AC3E}">
        <p14:creationId xmlns:p14="http://schemas.microsoft.com/office/powerpoint/2010/main" val="4240550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Horror as genre:  category #3 fantastic horror</a:t>
            </a:r>
            <a:endParaRPr lang="en-US" dirty="0"/>
          </a:p>
        </p:txBody>
      </p:sp>
      <p:sp>
        <p:nvSpPr>
          <p:cNvPr id="3" name="Content Placeholder 2"/>
          <p:cNvSpPr>
            <a:spLocks noGrp="1"/>
          </p:cNvSpPr>
          <p:nvPr>
            <p:ph idx="1"/>
          </p:nvPr>
        </p:nvSpPr>
        <p:spPr/>
        <p:txBody>
          <a:bodyPr/>
          <a:lstStyle/>
          <a:p>
            <a:r>
              <a:rPr lang="en-US" dirty="0">
                <a:solidFill>
                  <a:schemeClr val="accent1"/>
                </a:solidFill>
              </a:rPr>
              <a:t>D</a:t>
            </a:r>
            <a:r>
              <a:rPr lang="en-US" dirty="0" smtClean="0">
                <a:solidFill>
                  <a:schemeClr val="accent1"/>
                </a:solidFill>
              </a:rPr>
              <a:t>oes </a:t>
            </a:r>
            <a:r>
              <a:rPr lang="en-US" dirty="0">
                <a:solidFill>
                  <a:schemeClr val="accent1"/>
                </a:solidFill>
              </a:rPr>
              <a:t>not allow us clear explanations of the irrational; it offers us several alternatives. </a:t>
            </a:r>
            <a:endParaRPr lang="en-US" dirty="0" smtClean="0">
              <a:solidFill>
                <a:schemeClr val="accent1"/>
              </a:solidFill>
            </a:endParaRPr>
          </a:p>
          <a:p>
            <a:r>
              <a:rPr lang="en-US" dirty="0" smtClean="0"/>
              <a:t>The </a:t>
            </a:r>
            <a:r>
              <a:rPr lang="en-US" dirty="0"/>
              <a:t>viewer/reader can decide whether they will explain the phenomenon as the existence of the paranormal or as a hallucination of the main protagonist. </a:t>
            </a:r>
            <a:endParaRPr lang="en-US" dirty="0" smtClean="0"/>
          </a:p>
          <a:p>
            <a:r>
              <a:rPr lang="en-US" dirty="0" smtClean="0"/>
              <a:t>The </a:t>
            </a:r>
            <a:r>
              <a:rPr lang="en-US" dirty="0"/>
              <a:t>fantastic horror raises doubts and hesitation between the natural and supernatural alternative, which the recipient may (or may not) share with the character. Examples are film such as Shining (1980), Cat People (1942) The Innocents (1920) or I Walked With a Zombie (1943).</a:t>
            </a:r>
          </a:p>
        </p:txBody>
      </p:sp>
    </p:spTree>
    <p:extLst>
      <p:ext uri="{BB962C8B-B14F-4D97-AF65-F5344CB8AC3E}">
        <p14:creationId xmlns:p14="http://schemas.microsoft.com/office/powerpoint/2010/main" val="16262036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Subgenres that intersect with three categories</a:t>
            </a:r>
            <a:endParaRPr lang="en-US" dirty="0"/>
          </a:p>
        </p:txBody>
      </p:sp>
      <p:sp>
        <p:nvSpPr>
          <p:cNvPr id="3" name="Content Placeholder 2"/>
          <p:cNvSpPr>
            <a:spLocks noGrp="1"/>
          </p:cNvSpPr>
          <p:nvPr>
            <p:ph idx="1"/>
          </p:nvPr>
        </p:nvSpPr>
        <p:spPr/>
        <p:txBody>
          <a:bodyPr>
            <a:normAutofit fontScale="92500" lnSpcReduction="10000"/>
          </a:bodyPr>
          <a:lstStyle/>
          <a:p>
            <a:r>
              <a:rPr lang="en-US" dirty="0">
                <a:solidFill>
                  <a:schemeClr val="accent1"/>
                </a:solidFill>
              </a:rPr>
              <a:t>Rural horror</a:t>
            </a:r>
            <a:r>
              <a:rPr lang="en-US" dirty="0"/>
              <a:t>, also known as redneck horror, is not related to specific locations only (such as villages or country). It is the horror that is situated in places far from civilization, which also includes a local legend, myth or superstition. These are horrors such as Hills Have Eyes (1977, remake 2006, sequel 2007), The Evil Dead (1981), Cabin Fever (2002), Deliverance (1972) or Wrong turn (2003). </a:t>
            </a:r>
            <a:endParaRPr lang="en-US" dirty="0" smtClean="0"/>
          </a:p>
          <a:p>
            <a:r>
              <a:rPr lang="en-US" dirty="0" smtClean="0">
                <a:solidFill>
                  <a:schemeClr val="accent1"/>
                </a:solidFill>
              </a:rPr>
              <a:t>Cosmic </a:t>
            </a:r>
            <a:r>
              <a:rPr lang="en-US" dirty="0">
                <a:solidFill>
                  <a:schemeClr val="accent1"/>
                </a:solidFill>
              </a:rPr>
              <a:t>horror </a:t>
            </a:r>
            <a:r>
              <a:rPr lang="en-US" dirty="0"/>
              <a:t>is mostly characterized by the work of Howard Phillips‟ Lovecraft. In his books he wrote of a civilization coming from outer space, which conquered the Earth before humankind. Cosmic horror implies elements of science fiction and depicts emotions when a person finds out something he would rather not know about. Including </a:t>
            </a:r>
            <a:r>
              <a:rPr lang="en-US" dirty="0" err="1"/>
              <a:t>Lovecraft‟s</a:t>
            </a:r>
            <a:r>
              <a:rPr lang="en-US" dirty="0"/>
              <a:t> works we can also mention the works of Clive Barker, Peter F. Hamilton or The King in Yellow by Robert W. Chambers</a:t>
            </a:r>
            <a:r>
              <a:rPr lang="en-US" dirty="0" smtClean="0"/>
              <a:t>.</a:t>
            </a:r>
          </a:p>
          <a:p>
            <a:r>
              <a:rPr lang="en-US" dirty="0" smtClean="0"/>
              <a:t> </a:t>
            </a:r>
            <a:r>
              <a:rPr lang="en-US" dirty="0">
                <a:solidFill>
                  <a:schemeClr val="accent1"/>
                </a:solidFill>
              </a:rPr>
              <a:t>Apocalyptic horror </a:t>
            </a:r>
            <a:r>
              <a:rPr lang="en-US" dirty="0"/>
              <a:t>deals with the end of the world caused by various factors. Therefore it is also called the </a:t>
            </a:r>
            <a:r>
              <a:rPr lang="en-US" dirty="0" err="1"/>
              <a:t>endof</a:t>
            </a:r>
            <a:r>
              <a:rPr lang="en-US" dirty="0"/>
              <a:t>-the-world horror and it is represented by works such as The Stand of The Cell, by Stephen King or the works of Robert </a:t>
            </a:r>
            <a:r>
              <a:rPr lang="en-US" dirty="0" err="1"/>
              <a:t>McCammon</a:t>
            </a:r>
            <a:r>
              <a:rPr lang="en-US" dirty="0"/>
              <a:t>.</a:t>
            </a:r>
          </a:p>
        </p:txBody>
      </p:sp>
    </p:spTree>
    <p:extLst>
      <p:ext uri="{BB962C8B-B14F-4D97-AF65-F5344CB8AC3E}">
        <p14:creationId xmlns:p14="http://schemas.microsoft.com/office/powerpoint/2010/main" val="3129090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Subgenres that intersect with three categories</a:t>
            </a:r>
            <a:endParaRPr lang="en-US" dirty="0"/>
          </a:p>
        </p:txBody>
      </p:sp>
      <p:sp>
        <p:nvSpPr>
          <p:cNvPr id="3" name="Content Placeholder 2"/>
          <p:cNvSpPr>
            <a:spLocks noGrp="1"/>
          </p:cNvSpPr>
          <p:nvPr>
            <p:ph idx="1"/>
          </p:nvPr>
        </p:nvSpPr>
        <p:spPr/>
        <p:txBody>
          <a:bodyPr>
            <a:normAutofit fontScale="92500"/>
          </a:bodyPr>
          <a:lstStyle/>
          <a:p>
            <a:r>
              <a:rPr lang="en-US" dirty="0">
                <a:solidFill>
                  <a:schemeClr val="accent1"/>
                </a:solidFill>
              </a:rPr>
              <a:t>Crime horror </a:t>
            </a:r>
            <a:r>
              <a:rPr lang="en-US" dirty="0"/>
              <a:t>compounds the elements of crime/detective story and horror. It is based on a criminal plot and escalating tension with an addition of horror elements. This category includes films as Resurrection (1999) Se7en (1995) or the Italian </a:t>
            </a:r>
            <a:r>
              <a:rPr lang="en-US" dirty="0" err="1"/>
              <a:t>Tenebre</a:t>
            </a:r>
            <a:r>
              <a:rPr lang="en-US" dirty="0"/>
              <a:t> (1982). </a:t>
            </a:r>
            <a:endParaRPr lang="en-US" dirty="0" smtClean="0"/>
          </a:p>
          <a:p>
            <a:r>
              <a:rPr lang="en-US" dirty="0" smtClean="0">
                <a:solidFill>
                  <a:schemeClr val="accent1"/>
                </a:solidFill>
              </a:rPr>
              <a:t>Erotic </a:t>
            </a:r>
            <a:r>
              <a:rPr lang="en-US" dirty="0">
                <a:solidFill>
                  <a:schemeClr val="accent1"/>
                </a:solidFill>
              </a:rPr>
              <a:t>horror </a:t>
            </a:r>
            <a:r>
              <a:rPr lang="en-US" dirty="0"/>
              <a:t>combines the sensual or sexual imagery with horror overtones or elements of the plot. The most famous archetypes of the erotic horror are the vampires. Authors such as Wrath James White, Lucy Taylor, Clive Barker, Anne Rice, Michael Garrett, Amy Wrench or Jeff Gelb represent this subgenre. </a:t>
            </a:r>
            <a:endParaRPr lang="en-US" dirty="0" smtClean="0"/>
          </a:p>
          <a:p>
            <a:r>
              <a:rPr lang="en-US" dirty="0" smtClean="0">
                <a:solidFill>
                  <a:schemeClr val="accent1"/>
                </a:solidFill>
              </a:rPr>
              <a:t>Occult </a:t>
            </a:r>
            <a:r>
              <a:rPr lang="en-US" dirty="0">
                <a:solidFill>
                  <a:schemeClr val="accent1"/>
                </a:solidFill>
              </a:rPr>
              <a:t>horror </a:t>
            </a:r>
            <a:r>
              <a:rPr lang="en-US" dirty="0"/>
              <a:t>focuses on exorcism, the arrival of the antichrist, cults, mysticism, curses and a wide scale of so called occult sciences. Horrors such as The Exorcist (1973 and the related sequels and prequels), Constantine (2005), The Amityville Horror (2005), The Omen (1976, remake 2006) or Final Destination (2000) are only a few examples representing this subgenre.</a:t>
            </a:r>
          </a:p>
        </p:txBody>
      </p:sp>
    </p:spTree>
    <p:extLst>
      <p:ext uri="{BB962C8B-B14F-4D97-AF65-F5344CB8AC3E}">
        <p14:creationId xmlns:p14="http://schemas.microsoft.com/office/powerpoint/2010/main" val="2249315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Subgenres that intersect with three categories</a:t>
            </a:r>
          </a:p>
        </p:txBody>
      </p:sp>
      <p:sp>
        <p:nvSpPr>
          <p:cNvPr id="3" name="Content Placeholder 2"/>
          <p:cNvSpPr>
            <a:spLocks noGrp="1"/>
          </p:cNvSpPr>
          <p:nvPr>
            <p:ph idx="1"/>
          </p:nvPr>
        </p:nvSpPr>
        <p:spPr/>
        <p:txBody>
          <a:bodyPr>
            <a:normAutofit fontScale="85000" lnSpcReduction="20000"/>
          </a:bodyPr>
          <a:lstStyle/>
          <a:p>
            <a:r>
              <a:rPr lang="en-US" dirty="0">
                <a:solidFill>
                  <a:schemeClr val="accent1"/>
                </a:solidFill>
              </a:rPr>
              <a:t>Psychological horror </a:t>
            </a:r>
            <a:r>
              <a:rPr lang="en-US" dirty="0"/>
              <a:t>is based on the fear of the main protagonist, on his feelings of guilt, on his faith and unstable emotional state of mind. Further on it develops the plot, the tension and horror as seen in films such as The Sixth Sense (1999), The Blair Witch Project (1999), American Psycho (2000), </a:t>
            </a:r>
            <a:r>
              <a:rPr lang="en-US" dirty="0" err="1"/>
              <a:t>Harris‟s</a:t>
            </a:r>
            <a:r>
              <a:rPr lang="en-US" dirty="0"/>
              <a:t> cannibal series about Hannibal Lecter – Red Dragon (2002), Silence of the Lambs (1991), Hannibal (2001) and Hannibal Rising (2007); The Ring (2002, which is the American remake of the original Japanese horror </a:t>
            </a:r>
            <a:r>
              <a:rPr lang="en-US" dirty="0" err="1"/>
              <a:t>Ringu</a:t>
            </a:r>
            <a:r>
              <a:rPr lang="en-US" dirty="0"/>
              <a:t> from 1998) or the novel of Stephen King called Gerald’s Game</a:t>
            </a:r>
            <a:r>
              <a:rPr lang="en-US" dirty="0" smtClean="0"/>
              <a:t>.</a:t>
            </a:r>
          </a:p>
          <a:p>
            <a:r>
              <a:rPr lang="en-US" dirty="0"/>
              <a:t>The aim of the </a:t>
            </a:r>
            <a:r>
              <a:rPr lang="en-US" dirty="0">
                <a:solidFill>
                  <a:schemeClr val="accent1"/>
                </a:solidFill>
              </a:rPr>
              <a:t>surreal horror </a:t>
            </a:r>
            <a:r>
              <a:rPr lang="en-US" dirty="0"/>
              <a:t>is not only to tell a terrifying story, but to disturb the recipient as well. Besides the classical elements of horror this subgenre also contains elements of surrealism: dreaminess, grotesqueness, bizarreness and the fantastic. Good examples are the works of David Lynch or David </a:t>
            </a:r>
            <a:r>
              <a:rPr lang="en-US" dirty="0" err="1"/>
              <a:t>Cronenberg</a:t>
            </a:r>
            <a:r>
              <a:rPr lang="en-US" dirty="0"/>
              <a:t>, Jacob’s Ladder (1990) or Angel Heart (1987). </a:t>
            </a:r>
            <a:endParaRPr lang="en-US" dirty="0" smtClean="0"/>
          </a:p>
          <a:p>
            <a:r>
              <a:rPr lang="en-US" dirty="0">
                <a:solidFill>
                  <a:schemeClr val="accent1"/>
                </a:solidFill>
              </a:rPr>
              <a:t>V</a:t>
            </a:r>
            <a:r>
              <a:rPr lang="en-US" dirty="0" smtClean="0">
                <a:solidFill>
                  <a:schemeClr val="accent1"/>
                </a:solidFill>
              </a:rPr>
              <a:t>isceral </a:t>
            </a:r>
            <a:r>
              <a:rPr lang="en-US" dirty="0">
                <a:solidFill>
                  <a:schemeClr val="accent1"/>
                </a:solidFill>
              </a:rPr>
              <a:t>horror </a:t>
            </a:r>
            <a:r>
              <a:rPr lang="en-US" dirty="0"/>
              <a:t>is the most shocking and disturbing of all the subgenres of horror. It is full of blood, gore and brutality. It depicts the most disgusting and most perverse forms of murder, butchering and mutilation of human body. Films such as The Texas Chainsaw Massacre (1974, its sequel, remake and prequel), Saw (2004 and the following sequels), Hostel (2005 and the following sequels), or the works of Jack Ketchum are the most famous representatives of this subgenre. </a:t>
            </a:r>
            <a:endParaRPr lang="en-US" dirty="0" smtClean="0"/>
          </a:p>
          <a:p>
            <a:endParaRPr lang="en-US" dirty="0"/>
          </a:p>
        </p:txBody>
      </p:sp>
    </p:spTree>
    <p:extLst>
      <p:ext uri="{BB962C8B-B14F-4D97-AF65-F5344CB8AC3E}">
        <p14:creationId xmlns:p14="http://schemas.microsoft.com/office/powerpoint/2010/main" val="1556448289"/>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TM04033937[[fn=Vapor Trail]]</Template>
  <TotalTime>51</TotalTime>
  <Words>1772</Words>
  <Application>Microsoft Office PowerPoint</Application>
  <PresentationFormat>Widescreen</PresentationFormat>
  <Paragraphs>69</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Century Gothic</vt:lpstr>
      <vt:lpstr>Vapor Trail</vt:lpstr>
      <vt:lpstr>Introduction to Horror Writing</vt:lpstr>
      <vt:lpstr>background</vt:lpstr>
      <vt:lpstr>The literature of horror</vt:lpstr>
      <vt:lpstr>Horror as a genre: Category #1 The Uncanny</vt:lpstr>
      <vt:lpstr>Horror as Genre Category #2 the marvelous horror</vt:lpstr>
      <vt:lpstr>Horror as genre:  category #3 fantastic horror</vt:lpstr>
      <vt:lpstr>Subgenres that intersect with three categories</vt:lpstr>
      <vt:lpstr>Subgenres that intersect with three categories</vt:lpstr>
      <vt:lpstr>Subgenres that intersect with three categories</vt:lpstr>
      <vt:lpstr>Narrative structure</vt:lpstr>
      <vt:lpstr>Popular settings</vt:lpstr>
      <vt:lpstr>Popular motifs in horror</vt:lpstr>
      <vt:lpstr>Typical character types</vt:lpstr>
      <vt:lpstr>Popular props/visuals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Horror Writing</dc:title>
  <dc:creator>Opaleski, Kristie</dc:creator>
  <cp:lastModifiedBy>Opaleski, Kristie</cp:lastModifiedBy>
  <cp:revision>24</cp:revision>
  <dcterms:created xsi:type="dcterms:W3CDTF">2018-05-15T13:24:32Z</dcterms:created>
  <dcterms:modified xsi:type="dcterms:W3CDTF">2018-05-15T14:15:50Z</dcterms:modified>
</cp:coreProperties>
</file>